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FC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0828" autoAdjust="0"/>
  </p:normalViewPr>
  <p:slideViewPr>
    <p:cSldViewPr snapToGrid="0">
      <p:cViewPr varScale="1">
        <p:scale>
          <a:sx n="44" d="100"/>
          <a:sy n="44" d="100"/>
        </p:scale>
        <p:origin x="2472" y="102"/>
      </p:cViewPr>
      <p:guideLst>
        <p:guide orient="horz" pos="384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883"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8" indent="0" algn="ctr">
              <a:buNone/>
              <a:defRPr sz="1200"/>
            </a:lvl7pPr>
            <a:lvl8pPr marL="2400181" indent="0" algn="ctr">
              <a:buNone/>
              <a:defRPr sz="1200"/>
            </a:lvl8pPr>
            <a:lvl9pPr marL="2743064"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318C059-B8F7-4D81-800C-BBFDFD7B4BE3}" type="datetimeFigureOut">
              <a:rPr lang="fr-FR" smtClean="0"/>
              <a:t>07/06/2021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331203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318C059-B8F7-4D81-800C-BBFDFD7B4BE3}" type="datetimeFigureOut">
              <a:rPr lang="fr-FR" smtClean="0"/>
              <a:t>07/06/2021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58483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318C059-B8F7-4D81-800C-BBFDFD7B4BE3}" type="datetimeFigureOut">
              <a:rPr lang="fr-FR" smtClean="0"/>
              <a:t>07/06/2021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22004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318C059-B8F7-4D81-800C-BBFDFD7B4BE3}" type="datetimeFigureOut">
              <a:rPr lang="fr-FR" smtClean="0"/>
              <a:t>07/06/2021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35722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883"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8" indent="0">
              <a:buNone/>
              <a:defRPr sz="1200">
                <a:solidFill>
                  <a:schemeClr val="tx1">
                    <a:tint val="75000"/>
                  </a:schemeClr>
                </a:solidFill>
              </a:defRPr>
            </a:lvl7pPr>
            <a:lvl8pPr marL="2400181"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318C059-B8F7-4D81-800C-BBFDFD7B4BE3}" type="datetimeFigureOut">
              <a:rPr lang="fr-FR" smtClean="0"/>
              <a:t>07/06/2021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300810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318C059-B8F7-4D81-800C-BBFDFD7B4BE3}" type="datetimeFigureOut">
              <a:rPr lang="fr-FR" smtClean="0"/>
              <a:t>07/06/2021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53087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fr-FR"/>
              <a:t>Modifiez le style du titre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8" indent="0">
              <a:buNone/>
              <a:defRPr sz="1200" b="1"/>
            </a:lvl7pPr>
            <a:lvl8pPr marL="2400181" indent="0">
              <a:buNone/>
              <a:defRPr sz="1200" b="1"/>
            </a:lvl8pPr>
            <a:lvl9pPr marL="2743064"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2" y="4453469"/>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883"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8" indent="0">
              <a:buNone/>
              <a:defRPr sz="1200" b="1"/>
            </a:lvl7pPr>
            <a:lvl8pPr marL="2400181" indent="0">
              <a:buNone/>
              <a:defRPr sz="1200" b="1"/>
            </a:lvl8pPr>
            <a:lvl9pPr marL="2743064"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4" y="4453469"/>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318C059-B8F7-4D81-800C-BBFDFD7B4BE3}" type="datetimeFigureOut">
              <a:rPr lang="fr-FR" smtClean="0"/>
              <a:t>07/06/2021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214604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318C059-B8F7-4D81-800C-BBFDFD7B4BE3}" type="datetimeFigureOut">
              <a:rPr lang="fr-FR" smtClean="0"/>
              <a:t>07/06/2021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167148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8C059-B8F7-4D81-800C-BBFDFD7B4BE3}" type="datetimeFigureOut">
              <a:rPr lang="fr-FR" smtClean="0"/>
              <a:t>07/06/2021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57387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883"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8" indent="0">
              <a:buNone/>
              <a:defRPr sz="750"/>
            </a:lvl7pPr>
            <a:lvl8pPr marL="2400181" indent="0">
              <a:buNone/>
              <a:defRPr sz="750"/>
            </a:lvl8pPr>
            <a:lvl9pPr marL="2743064"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318C059-B8F7-4D81-800C-BBFDFD7B4BE3}" type="datetimeFigureOut">
              <a:rPr lang="fr-FR" smtClean="0"/>
              <a:t>07/06/2021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339775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8" indent="0">
              <a:buNone/>
              <a:defRPr sz="1500"/>
            </a:lvl7pPr>
            <a:lvl8pPr marL="2400181" indent="0">
              <a:buNone/>
              <a:defRPr sz="1500"/>
            </a:lvl8pPr>
            <a:lvl9pPr marL="2743064"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883"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8" indent="0">
              <a:buNone/>
              <a:defRPr sz="750"/>
            </a:lvl7pPr>
            <a:lvl8pPr marL="2400181" indent="0">
              <a:buNone/>
              <a:defRPr sz="750"/>
            </a:lvl8pPr>
            <a:lvl9pPr marL="2743064"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318C059-B8F7-4D81-800C-BBFDFD7B4BE3}" type="datetimeFigureOut">
              <a:rPr lang="fr-FR" smtClean="0"/>
              <a:t>07/06/2021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BA646D-7D83-4A91-B727-67A3E64997D4}" type="slidenum">
              <a:rPr lang="fr-FR" smtClean="0"/>
              <a:t>‹N°›</a:t>
            </a:fld>
            <a:endParaRPr lang="fr-FR"/>
          </a:p>
        </p:txBody>
      </p:sp>
    </p:spTree>
    <p:extLst>
      <p:ext uri="{BB962C8B-B14F-4D97-AF65-F5344CB8AC3E}">
        <p14:creationId xmlns:p14="http://schemas.microsoft.com/office/powerpoint/2010/main" val="5831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1318C059-B8F7-4D81-800C-BBFDFD7B4BE3}" type="datetimeFigureOut">
              <a:rPr lang="fr-FR" smtClean="0"/>
              <a:t>07/06/2021</a:t>
            </a:fld>
            <a:endParaRPr lang="fr-FR"/>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ABA646D-7D83-4A91-B727-67A3E64997D4}" type="slidenum">
              <a:rPr lang="fr-FR" smtClean="0"/>
              <a:t>‹N°›</a:t>
            </a:fld>
            <a:endParaRPr lang="fr-FR"/>
          </a:p>
        </p:txBody>
      </p:sp>
    </p:spTree>
    <p:extLst>
      <p:ext uri="{BB962C8B-B14F-4D97-AF65-F5344CB8AC3E}">
        <p14:creationId xmlns:p14="http://schemas.microsoft.com/office/powerpoint/2010/main" val="1040411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4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3"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1"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www.lympact.fr/" TargetMode="External"/><Relationship Id="rId2" Type="http://schemas.openxmlformats.org/officeDocument/2006/relationships/hyperlink" Target="https://citique.fr/"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FA525-4286-45E6-B98B-42962D4B350B}"/>
              </a:ext>
            </a:extLst>
          </p:cNvPr>
          <p:cNvSpPr>
            <a:spLocks noGrp="1"/>
          </p:cNvSpPr>
          <p:nvPr>
            <p:ph type="title"/>
          </p:nvPr>
        </p:nvSpPr>
        <p:spPr>
          <a:xfrm>
            <a:off x="453404" y="265202"/>
            <a:ext cx="5915025" cy="2589510"/>
          </a:xfrm>
        </p:spPr>
        <p:txBody>
          <a:bodyPr>
            <a:normAutofit fontScale="90000"/>
          </a:bodyPr>
          <a:lstStyle/>
          <a:p>
            <a:r>
              <a:rPr lang="fr-FR" dirty="0"/>
              <a:t>                      </a:t>
            </a: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endParaRPr lang="fr-FR" b="1" dirty="0">
              <a:solidFill>
                <a:srgbClr val="FF0000"/>
              </a:solidFill>
            </a:endParaRPr>
          </a:p>
        </p:txBody>
      </p:sp>
      <p:sp>
        <p:nvSpPr>
          <p:cNvPr id="3" name="Espace réservé du contenu 2">
            <a:extLst>
              <a:ext uri="{FF2B5EF4-FFF2-40B4-BE49-F238E27FC236}">
                <a16:creationId xmlns:a16="http://schemas.microsoft.com/office/drawing/2014/main" id="{DB0FDE17-EDE3-4D25-BFC8-A82B80EBD52E}"/>
              </a:ext>
            </a:extLst>
          </p:cNvPr>
          <p:cNvSpPr>
            <a:spLocks noGrp="1"/>
          </p:cNvSpPr>
          <p:nvPr>
            <p:ph idx="1"/>
          </p:nvPr>
        </p:nvSpPr>
        <p:spPr>
          <a:xfrm>
            <a:off x="0" y="2113642"/>
            <a:ext cx="6858000" cy="10078358"/>
          </a:xfrm>
        </p:spPr>
        <p:txBody>
          <a:bodyPr>
            <a:normAutofit lnSpcReduction="10000"/>
          </a:bodyPr>
          <a:lstStyle/>
          <a:p>
            <a:pPr marL="0" indent="0" algn="just">
              <a:buNone/>
            </a:pPr>
            <a:r>
              <a:rPr lang="fr-FR" dirty="0"/>
              <a:t>Pendant le confinement, les tiques ont proliféré.. De nombreux enfants ont profité des activités de plein air, dans leur pelouse ou jardin et plusieurs sont revenus avec des tiques, notamment lors du confinement de printemps. Les pluies ont en effet favorisé leur reproduction et c’est à ce moment là que le risque de morsure est le plus important. Les animaux sont également porteurs, notamment chiens, chats… Alors que faire ? S’informer.. Il faut mieux prévenir que guérir !</a:t>
            </a:r>
          </a:p>
          <a:p>
            <a:pPr marL="0" indent="0" algn="just">
              <a:buNone/>
            </a:pPr>
            <a:endParaRPr lang="fr-FR" dirty="0"/>
          </a:p>
          <a:p>
            <a:pPr marL="0" indent="0" algn="ctr">
              <a:buNone/>
            </a:pPr>
            <a:r>
              <a:rPr lang="fr-FR" sz="2400" b="1" dirty="0">
                <a:solidFill>
                  <a:srgbClr val="FF0000"/>
                </a:solidFill>
                <a:effectLst/>
                <a:ea typeface="Times New Roman" panose="02020603050405020304" pitchFamily="18" charset="0"/>
              </a:rPr>
              <a:t>La maladie de Lyme et les co-infections</a:t>
            </a:r>
            <a:endParaRPr lang="fr-FR" sz="2400" dirty="0">
              <a:solidFill>
                <a:srgbClr val="FF0000"/>
              </a:solidFill>
              <a:effectLst/>
              <a:ea typeface="Times New Roman" panose="02020603050405020304" pitchFamily="18" charset="0"/>
            </a:endParaRPr>
          </a:p>
          <a:p>
            <a:pPr marL="0" indent="0" algn="just">
              <a:buNone/>
            </a:pPr>
            <a:r>
              <a:rPr lang="fr-FR" dirty="0">
                <a:effectLst/>
                <a:ea typeface="Times New Roman" panose="02020603050405020304" pitchFamily="18" charset="0"/>
              </a:rPr>
              <a:t>Les principales maladies transmises par les tiques sont </a:t>
            </a:r>
            <a:r>
              <a:rPr lang="fr-FR" b="1" dirty="0">
                <a:solidFill>
                  <a:srgbClr val="FF0000"/>
                </a:solidFill>
                <a:effectLst/>
                <a:ea typeface="Times New Roman" panose="02020603050405020304" pitchFamily="18" charset="0"/>
              </a:rPr>
              <a:t>bactériennes</a:t>
            </a:r>
            <a:r>
              <a:rPr lang="fr-FR" b="1" dirty="0">
                <a:effectLst/>
                <a:ea typeface="Times New Roman" panose="02020603050405020304" pitchFamily="18" charset="0"/>
              </a:rPr>
              <a:t> : Borréliose de Lyme</a:t>
            </a:r>
            <a:r>
              <a:rPr lang="fr-FR" dirty="0">
                <a:effectLst/>
                <a:ea typeface="Times New Roman" panose="02020603050405020304" pitchFamily="18" charset="0"/>
              </a:rPr>
              <a:t>, Bartonelloses (Maladie de la Griffe du Chat, les Rickettsioses, la Fièvre Q), </a:t>
            </a:r>
            <a:r>
              <a:rPr lang="fr-FR" b="1" dirty="0">
                <a:solidFill>
                  <a:srgbClr val="FF0000"/>
                </a:solidFill>
                <a:effectLst/>
                <a:ea typeface="Times New Roman" panose="02020603050405020304" pitchFamily="18" charset="0"/>
              </a:rPr>
              <a:t>virales :</a:t>
            </a:r>
            <a:r>
              <a:rPr lang="fr-FR" dirty="0">
                <a:effectLst/>
                <a:ea typeface="Times New Roman" panose="02020603050405020304" pitchFamily="18" charset="0"/>
              </a:rPr>
              <a:t> Méningo-encéphalite et </a:t>
            </a:r>
            <a:r>
              <a:rPr lang="fr-FR" b="1" dirty="0">
                <a:solidFill>
                  <a:srgbClr val="FF0000"/>
                </a:solidFill>
                <a:effectLst/>
                <a:ea typeface="Times New Roman" panose="02020603050405020304" pitchFamily="18" charset="0"/>
              </a:rPr>
              <a:t>parasitaires</a:t>
            </a:r>
            <a:r>
              <a:rPr lang="fr-FR" dirty="0">
                <a:effectLst/>
                <a:ea typeface="Times New Roman" panose="02020603050405020304" pitchFamily="18" charset="0"/>
              </a:rPr>
              <a:t> : </a:t>
            </a:r>
            <a:r>
              <a:rPr lang="fr-FR" dirty="0" err="1">
                <a:effectLst/>
                <a:ea typeface="Times New Roman" panose="02020603050405020304" pitchFamily="18" charset="0"/>
              </a:rPr>
              <a:t>Babébiose</a:t>
            </a:r>
            <a:r>
              <a:rPr lang="fr-FR" dirty="0">
                <a:effectLst/>
                <a:ea typeface="Times New Roman" panose="02020603050405020304" pitchFamily="18" charset="0"/>
              </a:rPr>
              <a:t> ou Piroplasmose humaine.</a:t>
            </a:r>
          </a:p>
          <a:p>
            <a:pPr algn="just"/>
            <a:endParaRPr lang="fr-FR" sz="1800" dirty="0">
              <a:latin typeface="Times New Roman" panose="02020603050405020304" pitchFamily="18" charset="0"/>
              <a:ea typeface="Times New Roman" panose="02020603050405020304" pitchFamily="18" charset="0"/>
            </a:endParaRPr>
          </a:p>
          <a:p>
            <a:pPr marL="0" indent="0" algn="ctr">
              <a:buNone/>
            </a:pPr>
            <a:r>
              <a:rPr lang="fr-FR" sz="2400" b="1" dirty="0">
                <a:solidFill>
                  <a:srgbClr val="FF0000"/>
                </a:solidFill>
                <a:effectLst/>
                <a:ea typeface="Times New Roman" panose="02020603050405020304" pitchFamily="18" charset="0"/>
              </a:rPr>
              <a:t>Les symptômes</a:t>
            </a:r>
            <a:endParaRPr lang="fr-FR" sz="2400" dirty="0">
              <a:solidFill>
                <a:srgbClr val="FF0000"/>
              </a:solidFill>
              <a:effectLst/>
              <a:ea typeface="Times New Roman" panose="02020603050405020304" pitchFamily="18" charset="0"/>
            </a:endParaRPr>
          </a:p>
          <a:p>
            <a:pPr marL="0" indent="0" algn="just">
              <a:lnSpc>
                <a:spcPct val="110000"/>
              </a:lnSpc>
              <a:spcBef>
                <a:spcPts val="0"/>
              </a:spcBef>
              <a:buNone/>
            </a:pPr>
            <a:r>
              <a:rPr lang="fr-FR" dirty="0">
                <a:effectLst/>
                <a:ea typeface="Times New Roman" panose="02020603050405020304" pitchFamily="18" charset="0"/>
              </a:rPr>
              <a:t>Une plaque rouge, l’</a:t>
            </a:r>
            <a:r>
              <a:rPr lang="fr-FR" b="1" i="1" dirty="0">
                <a:effectLst/>
                <a:ea typeface="Times New Roman" panose="02020603050405020304" pitchFamily="18" charset="0"/>
              </a:rPr>
              <a:t>érythème migrant</a:t>
            </a:r>
          </a:p>
          <a:p>
            <a:pPr marL="0" indent="0" algn="just">
              <a:lnSpc>
                <a:spcPct val="110000"/>
              </a:lnSpc>
              <a:spcBef>
                <a:spcPts val="0"/>
              </a:spcBef>
              <a:buNone/>
            </a:pPr>
            <a:r>
              <a:rPr lang="fr-FR" dirty="0">
                <a:effectLst/>
                <a:ea typeface="Times New Roman" panose="02020603050405020304" pitchFamily="18" charset="0"/>
              </a:rPr>
              <a:t>peut apparaître autour de la piqûre. </a:t>
            </a:r>
            <a:r>
              <a:rPr lang="fr-FR" b="1" dirty="0">
                <a:effectLst/>
                <a:ea typeface="Times New Roman" panose="02020603050405020304" pitchFamily="18" charset="0"/>
              </a:rPr>
              <a:t>L’absence</a:t>
            </a:r>
          </a:p>
          <a:p>
            <a:pPr marL="0" indent="0" algn="just">
              <a:lnSpc>
                <a:spcPct val="110000"/>
              </a:lnSpc>
              <a:spcBef>
                <a:spcPts val="0"/>
              </a:spcBef>
              <a:buNone/>
            </a:pPr>
            <a:r>
              <a:rPr lang="fr-FR" b="1" dirty="0">
                <a:effectLst/>
                <a:ea typeface="Times New Roman" panose="02020603050405020304" pitchFamily="18" charset="0"/>
              </a:rPr>
              <a:t>d’érythème migrant </a:t>
            </a:r>
            <a:r>
              <a:rPr lang="fr-FR" dirty="0">
                <a:effectLst/>
                <a:ea typeface="Times New Roman" panose="02020603050405020304" pitchFamily="18" charset="0"/>
              </a:rPr>
              <a:t>ne signifie pas que vous</a:t>
            </a:r>
          </a:p>
          <a:p>
            <a:pPr marL="0" indent="0" algn="just">
              <a:lnSpc>
                <a:spcPct val="110000"/>
              </a:lnSpc>
              <a:spcBef>
                <a:spcPts val="0"/>
              </a:spcBef>
              <a:buNone/>
            </a:pPr>
            <a:r>
              <a:rPr lang="fr-FR" dirty="0">
                <a:effectLst/>
                <a:ea typeface="Times New Roman" panose="02020603050405020304" pitchFamily="18" charset="0"/>
              </a:rPr>
              <a:t>n’avez pas été infecté. Il est présent en moyenne une fois sur deux !</a:t>
            </a:r>
          </a:p>
          <a:p>
            <a:pPr algn="just"/>
            <a:endParaRPr lang="fr-FR" dirty="0">
              <a:effectLst/>
              <a:ea typeface="Times New Roman" panose="02020603050405020304" pitchFamily="18" charset="0"/>
            </a:endParaRPr>
          </a:p>
          <a:p>
            <a:pPr marL="0" indent="0" algn="just">
              <a:buNone/>
            </a:pPr>
            <a:r>
              <a:rPr lang="fr-FR" b="1" dirty="0">
                <a:solidFill>
                  <a:srgbClr val="FF0000"/>
                </a:solidFill>
                <a:effectLst/>
                <a:ea typeface="Times New Roman" panose="02020603050405020304" pitchFamily="18" charset="0"/>
              </a:rPr>
              <a:t>Stade précoce </a:t>
            </a:r>
            <a:r>
              <a:rPr lang="fr-FR" b="1" dirty="0">
                <a:effectLst/>
                <a:ea typeface="Times New Roman" panose="02020603050405020304" pitchFamily="18" charset="0"/>
              </a:rPr>
              <a:t>: </a:t>
            </a:r>
            <a:r>
              <a:rPr lang="fr-FR" dirty="0">
                <a:effectLst/>
                <a:ea typeface="Times New Roman" panose="02020603050405020304" pitchFamily="18" charset="0"/>
              </a:rPr>
              <a:t>malaise, fatigue, maux de tête, douleurs musculaires et/ou articulaires, paralysie faciale, problèmes ophtalmologiques…</a:t>
            </a:r>
          </a:p>
          <a:p>
            <a:pPr marL="0" indent="0" algn="just">
              <a:buNone/>
            </a:pPr>
            <a:r>
              <a:rPr lang="fr-FR" b="1" dirty="0">
                <a:solidFill>
                  <a:srgbClr val="FF0000"/>
                </a:solidFill>
                <a:effectLst/>
                <a:ea typeface="Times New Roman" panose="02020603050405020304" pitchFamily="18" charset="0"/>
              </a:rPr>
              <a:t>Stade disséminé </a:t>
            </a:r>
            <a:r>
              <a:rPr lang="fr-FR" dirty="0">
                <a:effectLst/>
                <a:ea typeface="Times New Roman" panose="02020603050405020304" pitchFamily="18" charset="0"/>
              </a:rPr>
              <a:t>(en l’absence de traitement antibiotique)</a:t>
            </a:r>
            <a:r>
              <a:rPr lang="fr-FR" b="1" dirty="0">
                <a:effectLst/>
                <a:ea typeface="Times New Roman" panose="02020603050405020304" pitchFamily="18" charset="0"/>
              </a:rPr>
              <a:t> </a:t>
            </a:r>
            <a:r>
              <a:rPr lang="fr-FR" dirty="0">
                <a:effectLst/>
                <a:ea typeface="Times New Roman" panose="02020603050405020304" pitchFamily="18" charset="0"/>
              </a:rPr>
              <a:t>: fatigue intense, douleurs articulaires, musculaires, cardiaques, troubles neurologiques, paresthésies, tremblements… peuvent apparaitre. </a:t>
            </a:r>
            <a:r>
              <a:rPr lang="fr-FR" b="1" dirty="0">
                <a:effectLst/>
                <a:ea typeface="Times New Roman" panose="02020603050405020304" pitchFamily="18" charset="0"/>
              </a:rPr>
              <a:t>Tous les organes peuvent être touchés et donc provoquer une multitude de symptômes.</a:t>
            </a:r>
            <a:endParaRPr lang="fr-FR" dirty="0">
              <a:effectLst/>
              <a:ea typeface="Times New Roman" panose="02020603050405020304" pitchFamily="18" charset="0"/>
            </a:endParaRPr>
          </a:p>
          <a:p>
            <a:pPr algn="just"/>
            <a:endParaRPr lang="fr-FR" dirty="0">
              <a:effectLst/>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effectLst/>
              <a:latin typeface="Times New Roman" panose="02020603050405020304" pitchFamily="18" charset="0"/>
              <a:ea typeface="Times New Roman" panose="02020603050405020304" pitchFamily="18" charset="0"/>
            </a:endParaRPr>
          </a:p>
          <a:p>
            <a:pPr marL="0" indent="0" algn="just">
              <a:buNone/>
            </a:pPr>
            <a:endParaRPr lang="fr-FR" dirty="0"/>
          </a:p>
          <a:p>
            <a:pPr marL="0" indent="0" algn="just">
              <a:buNone/>
            </a:pPr>
            <a:endParaRPr lang="fr-FR" dirty="0"/>
          </a:p>
          <a:p>
            <a:pPr marL="0" indent="0" algn="just">
              <a:buNone/>
            </a:pPr>
            <a:endParaRPr lang="fr-FR" dirty="0"/>
          </a:p>
          <a:p>
            <a:pPr marL="0" indent="0" algn="just">
              <a:buNone/>
            </a:pPr>
            <a:endParaRPr lang="fr-FR" dirty="0"/>
          </a:p>
        </p:txBody>
      </p:sp>
      <p:pic>
        <p:nvPicPr>
          <p:cNvPr id="6" name="Image 5" descr="Confinenemt&#10;Sortie plein air&#10;Jardinage&#10;Chasse">
            <a:extLst>
              <a:ext uri="{FF2B5EF4-FFF2-40B4-BE49-F238E27FC236}">
                <a16:creationId xmlns:a16="http://schemas.microsoft.com/office/drawing/2014/main" id="{3C95014A-7740-44A9-B687-46D59B11B79D}"/>
              </a:ext>
            </a:extLst>
          </p:cNvPr>
          <p:cNvPicPr>
            <a:picLocks noChangeAspect="1"/>
          </p:cNvPicPr>
          <p:nvPr/>
        </p:nvPicPr>
        <p:blipFill>
          <a:blip r:embed="rId2"/>
          <a:stretch>
            <a:fillRect/>
          </a:stretch>
        </p:blipFill>
        <p:spPr>
          <a:xfrm>
            <a:off x="178189" y="112170"/>
            <a:ext cx="6679811" cy="1868871"/>
          </a:xfrm>
          <a:prstGeom prst="rect">
            <a:avLst/>
          </a:prstGeom>
          <a:effectLst>
            <a:glow rad="127000">
              <a:srgbClr val="FF0000"/>
            </a:glow>
            <a:reflection blurRad="6350" stA="50000" endA="300" endPos="55500" dist="50800" dir="5400000" sy="-100000" algn="bl" rotWithShape="0"/>
          </a:effectLst>
          <a:scene3d>
            <a:camera prst="perspectiveRight"/>
            <a:lightRig rig="threePt" dir="t"/>
          </a:scene3d>
        </p:spPr>
      </p:pic>
      <p:sp>
        <p:nvSpPr>
          <p:cNvPr id="11" name="ZoneTexte 10">
            <a:extLst>
              <a:ext uri="{FF2B5EF4-FFF2-40B4-BE49-F238E27FC236}">
                <a16:creationId xmlns:a16="http://schemas.microsoft.com/office/drawing/2014/main" id="{3DCF9A24-8947-4738-9E8E-9589C96A59C2}"/>
              </a:ext>
            </a:extLst>
          </p:cNvPr>
          <p:cNvSpPr txBox="1"/>
          <p:nvPr/>
        </p:nvSpPr>
        <p:spPr>
          <a:xfrm>
            <a:off x="1481780" y="203664"/>
            <a:ext cx="4870135" cy="1569660"/>
          </a:xfrm>
          <a:prstGeom prst="rect">
            <a:avLst/>
          </a:prstGeom>
          <a:noFill/>
        </p:spPr>
        <p:txBody>
          <a:bodyPr wrap="square">
            <a:spAutoFit/>
          </a:bodyPr>
          <a:lstStyle/>
          <a:p>
            <a:r>
              <a:rPr lang="fr-FR" sz="2000" b="1" dirty="0">
                <a:solidFill>
                  <a:schemeClr val="bg1"/>
                </a:solidFill>
              </a:rPr>
              <a:t>                                            Confinement</a:t>
            </a:r>
            <a:br>
              <a:rPr lang="fr-FR" sz="2000" b="1" dirty="0">
                <a:solidFill>
                  <a:schemeClr val="bg1"/>
                </a:solidFill>
              </a:rPr>
            </a:br>
            <a:r>
              <a:rPr lang="fr-FR" sz="2000" b="1" dirty="0">
                <a:solidFill>
                  <a:schemeClr val="bg1"/>
                </a:solidFill>
              </a:rPr>
              <a:t>                  Sortie plein air, jardinage,</a:t>
            </a:r>
            <a:br>
              <a:rPr lang="fr-FR" sz="2000" b="1" dirty="0">
                <a:solidFill>
                  <a:schemeClr val="bg1"/>
                </a:solidFill>
              </a:rPr>
            </a:br>
            <a:r>
              <a:rPr lang="fr-FR" sz="2000" b="1" dirty="0">
                <a:solidFill>
                  <a:schemeClr val="bg1"/>
                </a:solidFill>
              </a:rPr>
              <a:t>       Agriculture, chasse, pêche…</a:t>
            </a:r>
          </a:p>
          <a:p>
            <a:r>
              <a:rPr lang="fr-FR" sz="3600" b="1" dirty="0">
                <a:solidFill>
                  <a:srgbClr val="FF0000"/>
                </a:solidFill>
              </a:rPr>
              <a:t>Attention aux tiques !!!</a:t>
            </a:r>
            <a:endParaRPr lang="fr-FR" sz="3600" dirty="0">
              <a:solidFill>
                <a:srgbClr val="FF0000"/>
              </a:solidFill>
            </a:endParaRPr>
          </a:p>
        </p:txBody>
      </p:sp>
      <p:pic>
        <p:nvPicPr>
          <p:cNvPr id="16" name="Image 15">
            <a:extLst>
              <a:ext uri="{FF2B5EF4-FFF2-40B4-BE49-F238E27FC236}">
                <a16:creationId xmlns:a16="http://schemas.microsoft.com/office/drawing/2014/main" id="{D6924566-41F8-44F9-9EC7-4448CE756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299555" y="6872109"/>
            <a:ext cx="1270528" cy="1489983"/>
          </a:xfrm>
          <a:prstGeom prst="rect">
            <a:avLst/>
          </a:prstGeom>
          <a:scene3d>
            <a:camera prst="perspectiveAbove"/>
            <a:lightRig rig="threePt" dir="t"/>
          </a:scene3d>
        </p:spPr>
      </p:pic>
      <p:pic>
        <p:nvPicPr>
          <p:cNvPr id="18" name="Image 17">
            <a:extLst>
              <a:ext uri="{FF2B5EF4-FFF2-40B4-BE49-F238E27FC236}">
                <a16:creationId xmlns:a16="http://schemas.microsoft.com/office/drawing/2014/main" id="{4E372CEE-E515-4088-A5EA-2831FD1A65B6}"/>
              </a:ext>
            </a:extLst>
          </p:cNvPr>
          <p:cNvPicPr>
            <a:picLocks noChangeAspect="1"/>
          </p:cNvPicPr>
          <p:nvPr/>
        </p:nvPicPr>
        <p:blipFill rotWithShape="1">
          <a:blip r:embed="rId4">
            <a:extLst>
              <a:ext uri="{28A0092B-C50C-407E-A947-70E740481C1C}">
                <a14:useLocalDpi xmlns:a14="http://schemas.microsoft.com/office/drawing/2010/main" val="0"/>
              </a:ext>
            </a:extLst>
          </a:blip>
          <a:srcRect l="30850" t="8601" r="-30850" b="-8601"/>
          <a:stretch/>
        </p:blipFill>
        <p:spPr>
          <a:xfrm>
            <a:off x="0" y="0"/>
            <a:ext cx="2141034" cy="1391011"/>
          </a:xfrm>
          <a:prstGeom prst="rect">
            <a:avLst/>
          </a:prstGeom>
          <a:scene3d>
            <a:camera prst="perspectiveHeroicExtremeLeftFacing"/>
            <a:lightRig rig="threePt" dir="t"/>
          </a:scene3d>
        </p:spPr>
      </p:pic>
    </p:spTree>
    <p:extLst>
      <p:ext uri="{BB962C8B-B14F-4D97-AF65-F5344CB8AC3E}">
        <p14:creationId xmlns:p14="http://schemas.microsoft.com/office/powerpoint/2010/main" val="387719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BE34B-7B7F-4B30-A702-487CDEE80AC6}"/>
              </a:ext>
            </a:extLst>
          </p:cNvPr>
          <p:cNvSpPr>
            <a:spLocks noGrp="1"/>
          </p:cNvSpPr>
          <p:nvPr>
            <p:ph type="title"/>
          </p:nvPr>
        </p:nvSpPr>
        <p:spPr>
          <a:xfrm>
            <a:off x="0" y="1529373"/>
            <a:ext cx="6858000" cy="10666953"/>
          </a:xfrm>
        </p:spPr>
        <p:txBody>
          <a:bodyPr wrap="square">
            <a:normAutofit fontScale="90000"/>
          </a:bodyPr>
          <a:lstStyle/>
          <a:p>
            <a:r>
              <a:rPr lang="fr-FR" sz="2700" b="1" dirty="0">
                <a:solidFill>
                  <a:srgbClr val="FF0000"/>
                </a:solidFill>
                <a:latin typeface="+mn-lt"/>
                <a:ea typeface="Times New Roman" panose="02020603050405020304" pitchFamily="18" charset="0"/>
              </a:rPr>
              <a:t>                          Précautions à prendre </a:t>
            </a:r>
            <a:br>
              <a:rPr lang="fr-FR" sz="2700" b="1" dirty="0">
                <a:solidFill>
                  <a:srgbClr val="FF0000"/>
                </a:solidFill>
                <a:latin typeface="+mn-lt"/>
                <a:ea typeface="Times New Roman" panose="02020603050405020304" pitchFamily="18" charset="0"/>
              </a:rPr>
            </a:br>
            <a:r>
              <a:rPr lang="fr-FR" sz="2700" b="1" dirty="0">
                <a:solidFill>
                  <a:srgbClr val="FF0000"/>
                </a:solidFill>
                <a:latin typeface="+mn-lt"/>
                <a:ea typeface="Times New Roman" panose="02020603050405020304" pitchFamily="18" charset="0"/>
              </a:rPr>
              <a:t>                 </a:t>
            </a:r>
            <a:br>
              <a:rPr lang="fr-FR" sz="2300" dirty="0">
                <a:latin typeface="+mn-lt"/>
                <a:ea typeface="Times New Roman" panose="02020603050405020304" pitchFamily="18" charset="0"/>
              </a:rPr>
            </a:br>
            <a:r>
              <a:rPr lang="fr-FR" sz="2300" b="1" dirty="0">
                <a:solidFill>
                  <a:srgbClr val="C00000"/>
                </a:solidFill>
                <a:effectLst/>
                <a:latin typeface="+mn-lt"/>
                <a:ea typeface="Times New Roman" panose="02020603050405020304" pitchFamily="18" charset="0"/>
              </a:rPr>
              <a:t> * </a:t>
            </a:r>
            <a:r>
              <a:rPr lang="fr-FR" sz="2300" b="1" dirty="0">
                <a:effectLst/>
                <a:latin typeface="+mn-lt"/>
                <a:ea typeface="Times New Roman" panose="02020603050405020304" pitchFamily="18" charset="0"/>
              </a:rPr>
              <a:t>préférez les vêtements longs et couvrants </a:t>
            </a:r>
            <a:r>
              <a:rPr lang="fr-FR" sz="2300" dirty="0">
                <a:effectLst/>
                <a:latin typeface="+mn-lt"/>
                <a:ea typeface="Times New Roman" panose="02020603050405020304" pitchFamily="18" charset="0"/>
              </a:rPr>
              <a:t>(en mettant le pantalon dans les chaussettes) et les </a:t>
            </a:r>
            <a:r>
              <a:rPr lang="fr-FR" sz="2300" b="1" dirty="0">
                <a:effectLst/>
                <a:latin typeface="+mn-lt"/>
                <a:ea typeface="Times New Roman" panose="02020603050405020304" pitchFamily="18" charset="0"/>
              </a:rPr>
              <a:t>chaussures fermées  </a:t>
            </a:r>
            <a:r>
              <a:rPr lang="fr-FR" sz="2300" dirty="0">
                <a:effectLst/>
                <a:latin typeface="+mn-lt"/>
                <a:ea typeface="Times New Roman" panose="02020603050405020304" pitchFamily="18" charset="0"/>
              </a:rPr>
              <a:t>afin d’éviter que les tiques se fixent sur la peau </a:t>
            </a:r>
            <a:br>
              <a:rPr lang="fr-FR" sz="2300" dirty="0">
                <a:effectLst/>
                <a:latin typeface="+mn-lt"/>
                <a:ea typeface="Times New Roman" panose="02020603050405020304" pitchFamily="18" charset="0"/>
              </a:rPr>
            </a:br>
            <a:r>
              <a:rPr lang="fr-FR" sz="2300" dirty="0">
                <a:solidFill>
                  <a:srgbClr val="FF0000"/>
                </a:solidFill>
                <a:effectLst/>
                <a:latin typeface="+mn-lt"/>
                <a:ea typeface="Times New Roman" panose="02020603050405020304" pitchFamily="18" charset="0"/>
              </a:rPr>
              <a:t>*</a:t>
            </a:r>
            <a:r>
              <a:rPr lang="fr-FR" sz="2300" dirty="0">
                <a:effectLst/>
                <a:latin typeface="+mn-lt"/>
                <a:ea typeface="Times New Roman" panose="02020603050405020304" pitchFamily="18" charset="0"/>
              </a:rPr>
              <a:t>  </a:t>
            </a:r>
            <a:r>
              <a:rPr lang="fr-FR" sz="2300" b="1" dirty="0">
                <a:effectLst/>
                <a:latin typeface="+mn-lt"/>
                <a:ea typeface="Times New Roman" panose="02020603050405020304" pitchFamily="18" charset="0"/>
              </a:rPr>
              <a:t>utilisez des répulsifs </a:t>
            </a:r>
            <a:r>
              <a:rPr lang="fr-FR" sz="2300" dirty="0">
                <a:effectLst/>
                <a:latin typeface="+mn-lt"/>
                <a:ea typeface="Times New Roman" panose="02020603050405020304" pitchFamily="18" charset="0"/>
              </a:rPr>
              <a:t>pour les vêtements et pour la peau</a:t>
            </a:r>
            <a:br>
              <a:rPr lang="fr-FR" sz="2300" dirty="0">
                <a:effectLst/>
                <a:latin typeface="+mn-lt"/>
                <a:ea typeface="Times New Roman" panose="02020603050405020304" pitchFamily="18" charset="0"/>
              </a:rPr>
            </a:br>
            <a:r>
              <a:rPr lang="fr-FR" sz="2300" dirty="0">
                <a:solidFill>
                  <a:srgbClr val="FF0000"/>
                </a:solidFill>
                <a:effectLst/>
                <a:latin typeface="+mn-lt"/>
                <a:ea typeface="Times New Roman" panose="02020603050405020304" pitchFamily="18" charset="0"/>
              </a:rPr>
              <a:t>*</a:t>
            </a:r>
            <a:r>
              <a:rPr lang="fr-FR" sz="2300" dirty="0">
                <a:effectLst/>
                <a:latin typeface="+mn-lt"/>
                <a:ea typeface="Times New Roman" panose="02020603050405020304" pitchFamily="18" charset="0"/>
              </a:rPr>
              <a:t> </a:t>
            </a:r>
            <a:r>
              <a:rPr lang="fr-FR" sz="2300" b="1" dirty="0">
                <a:effectLst/>
                <a:latin typeface="+mn-lt"/>
                <a:ea typeface="Times New Roman" panose="02020603050405020304" pitchFamily="18" charset="0"/>
              </a:rPr>
              <a:t>évitez les herbes hautes </a:t>
            </a:r>
            <a:br>
              <a:rPr lang="fr-FR" sz="2300" dirty="0">
                <a:effectLst/>
                <a:latin typeface="+mn-lt"/>
                <a:ea typeface="Times New Roman" panose="02020603050405020304" pitchFamily="18" charset="0"/>
              </a:rPr>
            </a:br>
            <a:r>
              <a:rPr lang="fr-FR" sz="2300" dirty="0">
                <a:solidFill>
                  <a:srgbClr val="FF0000"/>
                </a:solidFill>
                <a:effectLst/>
                <a:latin typeface="+mn-lt"/>
                <a:ea typeface="Times New Roman" panose="02020603050405020304" pitchFamily="18" charset="0"/>
              </a:rPr>
              <a:t>*</a:t>
            </a:r>
            <a:r>
              <a:rPr lang="fr-FR" sz="2300" dirty="0">
                <a:effectLst/>
                <a:latin typeface="+mn-lt"/>
                <a:ea typeface="Times New Roman" panose="02020603050405020304" pitchFamily="18" charset="0"/>
              </a:rPr>
              <a:t> </a:t>
            </a:r>
            <a:r>
              <a:rPr lang="fr-FR" sz="2300" b="1" dirty="0">
                <a:effectLst/>
                <a:latin typeface="+mn-lt"/>
                <a:ea typeface="Times New Roman" panose="02020603050405020304" pitchFamily="18" charset="0"/>
              </a:rPr>
              <a:t>s’inspecter systématiquement l’ensemble du corps </a:t>
            </a:r>
            <a:r>
              <a:rPr lang="fr-FR" sz="2300" dirty="0">
                <a:effectLst/>
                <a:latin typeface="+mn-lt"/>
                <a:ea typeface="Times New Roman" panose="02020603050405020304" pitchFamily="18" charset="0"/>
              </a:rPr>
              <a:t>après un contact avec la nature et le lendemain, en utilisant un miroir. Les tiques aiment les endroits chauds et humides (cuir chevelu, plis, parties génitales, dos).</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 </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                       </a:t>
            </a:r>
            <a:r>
              <a:rPr lang="fr-FR" sz="2700" b="1" dirty="0">
                <a:solidFill>
                  <a:srgbClr val="FF0000"/>
                </a:solidFill>
                <a:effectLst/>
                <a:latin typeface="+mn-lt"/>
                <a:ea typeface="Times New Roman" panose="02020603050405020304" pitchFamily="18" charset="0"/>
              </a:rPr>
              <a:t>Que faire en cas de piqure ?</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                          La tique doit être extraite à l’aide d’un crochet</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                          spécifique, </a:t>
            </a:r>
            <a:r>
              <a:rPr lang="fr-FR" sz="2300" b="1" dirty="0">
                <a:effectLst/>
                <a:latin typeface="+mn-lt"/>
                <a:ea typeface="Times New Roman" panose="02020603050405020304" pitchFamily="18" charset="0"/>
              </a:rPr>
              <a:t>sans mettre de produit</a:t>
            </a:r>
            <a:r>
              <a:rPr lang="fr-FR" sz="2300" dirty="0">
                <a:effectLst/>
                <a:latin typeface="+mn-lt"/>
                <a:ea typeface="Times New Roman" panose="02020603050405020304" pitchFamily="18" charset="0"/>
              </a:rPr>
              <a:t> (pas</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                          d’éther, huiles essentielles …)   il faut glisser le</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                          crochet entre la peau et la tique, puis tourner</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                          le crochet doucement ; après extraction, désinfectez la zone de piqûre et vos mains avec un antiseptique. Notez la date de la piqûre dans votre carnet de santé, prenez en photo l’érythème migrant s’il apparait. Il est</a:t>
            </a:r>
            <a:br>
              <a:rPr lang="fr-FR" sz="2300" dirty="0">
                <a:effectLst/>
                <a:latin typeface="+mn-lt"/>
                <a:ea typeface="Times New Roman" panose="02020603050405020304" pitchFamily="18" charset="0"/>
              </a:rPr>
            </a:br>
            <a:r>
              <a:rPr lang="fr-FR" sz="2300" dirty="0">
                <a:latin typeface="+mn-lt"/>
                <a:ea typeface="Times New Roman" panose="02020603050405020304" pitchFamily="18" charset="0"/>
              </a:rPr>
              <a:t>conseillé de faire </a:t>
            </a:r>
            <a:r>
              <a:rPr lang="fr-FR" sz="2300" b="1" dirty="0">
                <a:latin typeface="+mn-lt"/>
                <a:ea typeface="Times New Roman" panose="02020603050405020304" pitchFamily="18" charset="0"/>
              </a:rPr>
              <a:t>un signalement sur le site CITIQUE</a:t>
            </a:r>
            <a:br>
              <a:rPr lang="fr-FR" sz="2300" dirty="0">
                <a:effectLst/>
                <a:latin typeface="+mn-lt"/>
                <a:ea typeface="Times New Roman" panose="02020603050405020304" pitchFamily="18" charset="0"/>
              </a:rPr>
            </a:br>
            <a:r>
              <a:rPr lang="fr-FR" sz="2400" b="1" dirty="0">
                <a:latin typeface="+mn-lt"/>
                <a:ea typeface="Times New Roman" panose="02020603050405020304" pitchFamily="18" charset="0"/>
                <a:hlinkClick r:id="rId2"/>
              </a:rPr>
              <a:t>https://citique.fr</a:t>
            </a:r>
            <a:r>
              <a:rPr lang="fr-FR" sz="2400" b="1" dirty="0">
                <a:latin typeface="+mn-lt"/>
                <a:ea typeface="Times New Roman" panose="02020603050405020304" pitchFamily="18" charset="0"/>
              </a:rPr>
              <a:t> </a:t>
            </a:r>
            <a:br>
              <a:rPr lang="fr-FR" sz="2400" b="1" dirty="0">
                <a:latin typeface="+mn-lt"/>
                <a:ea typeface="Times New Roman" panose="02020603050405020304" pitchFamily="18" charset="0"/>
              </a:rPr>
            </a:br>
            <a:r>
              <a:rPr lang="fr-FR" sz="2400" dirty="0">
                <a:latin typeface="+mn-lt"/>
                <a:ea typeface="Times New Roman" panose="02020603050405020304" pitchFamily="18" charset="0"/>
              </a:rPr>
              <a:t> </a:t>
            </a:r>
            <a:br>
              <a:rPr lang="fr-FR" sz="2400" dirty="0">
                <a:latin typeface="+mn-lt"/>
                <a:ea typeface="Times New Roman" panose="02020603050405020304" pitchFamily="18" charset="0"/>
              </a:rPr>
            </a:br>
            <a:r>
              <a:rPr lang="fr-FR" sz="2400" dirty="0">
                <a:latin typeface="+mn-lt"/>
                <a:ea typeface="Times New Roman" panose="02020603050405020304" pitchFamily="18" charset="0"/>
              </a:rPr>
              <a:t>                                        </a:t>
            </a:r>
            <a:r>
              <a:rPr lang="fr-FR" sz="2700" b="1" dirty="0">
                <a:solidFill>
                  <a:srgbClr val="FF0000"/>
                </a:solidFill>
                <a:effectLst/>
                <a:latin typeface="+mn-lt"/>
                <a:ea typeface="Times New Roman" panose="02020603050405020304" pitchFamily="18" charset="0"/>
              </a:rPr>
              <a:t>Se soigner</a:t>
            </a:r>
            <a:br>
              <a:rPr lang="fr-FR" sz="2300" dirty="0">
                <a:effectLst/>
                <a:latin typeface="+mn-lt"/>
                <a:ea typeface="Times New Roman" panose="02020603050405020304" pitchFamily="18" charset="0"/>
              </a:rPr>
            </a:br>
            <a:r>
              <a:rPr lang="fr-FR" sz="2300" dirty="0">
                <a:effectLst/>
                <a:latin typeface="+mn-lt"/>
                <a:ea typeface="Times New Roman" panose="02020603050405020304" pitchFamily="18" charset="0"/>
              </a:rPr>
              <a:t>Consultez un médecin si une manifestation cutanée ou des symptômes apparaissent ; vous pouvez avoir été piqué sans le savoir. </a:t>
            </a:r>
            <a:r>
              <a:rPr lang="fr-FR" sz="2300" b="1" dirty="0">
                <a:effectLst/>
                <a:latin typeface="+mn-lt"/>
                <a:ea typeface="Times New Roman" panose="02020603050405020304" pitchFamily="18" charset="0"/>
              </a:rPr>
              <a:t>Plus le traitement débute rapidement, plus il est efficace.</a:t>
            </a:r>
            <a:br>
              <a:rPr lang="fr-FR" sz="2300" b="1" dirty="0">
                <a:effectLst/>
                <a:latin typeface="+mn-lt"/>
                <a:ea typeface="Times New Roman" panose="02020603050405020304" pitchFamily="18" charset="0"/>
              </a:rPr>
            </a:br>
            <a:br>
              <a:rPr lang="fr-FR" sz="2300" dirty="0">
                <a:latin typeface="+mn-lt"/>
              </a:rPr>
            </a:br>
            <a:r>
              <a:rPr lang="fr-FR" sz="2000" b="1" u="sng" dirty="0">
                <a:effectLst/>
                <a:latin typeface="+mn-lt"/>
                <a:ea typeface="Times New Roman" panose="02020603050405020304" pitchFamily="18" charset="0"/>
              </a:rPr>
              <a:t>Pour plus d’informations, </a:t>
            </a:r>
            <a:r>
              <a:rPr lang="fr-FR" sz="2000" dirty="0">
                <a:effectLst/>
                <a:latin typeface="+mn-lt"/>
                <a:ea typeface="Times New Roman" panose="02020603050405020304" pitchFamily="18" charset="0"/>
              </a:rPr>
              <a:t>contacter </a:t>
            </a:r>
            <a:r>
              <a:rPr lang="fr-FR" sz="2300" b="1" dirty="0" err="1">
                <a:effectLst/>
                <a:latin typeface="+mn-lt"/>
                <a:ea typeface="Times New Roman" panose="02020603050405020304" pitchFamily="18" charset="0"/>
              </a:rPr>
              <a:t>Lym’pact</a:t>
            </a:r>
            <a:r>
              <a:rPr lang="fr-FR" sz="2000" dirty="0">
                <a:effectLst/>
                <a:latin typeface="+mn-lt"/>
                <a:ea typeface="Times New Roman" panose="02020603050405020304" pitchFamily="18" charset="0"/>
              </a:rPr>
              <a:t>, </a:t>
            </a:r>
            <a:br>
              <a:rPr lang="fr-FR" sz="2000" dirty="0">
                <a:effectLst/>
                <a:latin typeface="+mn-lt"/>
                <a:ea typeface="Times New Roman" panose="02020603050405020304" pitchFamily="18" charset="0"/>
              </a:rPr>
            </a:br>
            <a:r>
              <a:rPr lang="fr-FR" sz="2000" dirty="0">
                <a:effectLst/>
                <a:latin typeface="+mn-lt"/>
                <a:ea typeface="Times New Roman" panose="02020603050405020304" pitchFamily="18" charset="0"/>
              </a:rPr>
              <a:t>association de prévention des maladies vectorielles à</a:t>
            </a:r>
            <a:br>
              <a:rPr lang="fr-FR" sz="2000" dirty="0">
                <a:effectLst/>
                <a:latin typeface="+mn-lt"/>
                <a:ea typeface="Times New Roman" panose="02020603050405020304" pitchFamily="18" charset="0"/>
              </a:rPr>
            </a:br>
            <a:r>
              <a:rPr lang="fr-FR" sz="2000" dirty="0">
                <a:effectLst/>
                <a:latin typeface="+mn-lt"/>
                <a:ea typeface="Times New Roman" panose="02020603050405020304" pitchFamily="18" charset="0"/>
              </a:rPr>
              <a:t>tiques agrée par le Ministère de la Santé </a:t>
            </a:r>
            <a:br>
              <a:rPr lang="fr-FR" sz="2000" dirty="0">
                <a:effectLst/>
                <a:latin typeface="+mn-lt"/>
                <a:ea typeface="Times New Roman" panose="02020603050405020304" pitchFamily="18" charset="0"/>
              </a:rPr>
            </a:br>
            <a:r>
              <a:rPr lang="fr-FR" sz="2000" u="sng" dirty="0">
                <a:solidFill>
                  <a:srgbClr val="0000FF"/>
                </a:solidFill>
                <a:latin typeface="+mn-lt"/>
                <a:ea typeface="Times New Roman" panose="02020603050405020304" pitchFamily="18" charset="0"/>
                <a:hlinkClick r:id="rId3"/>
              </a:rPr>
              <a:t> www.lympact</a:t>
            </a:r>
            <a:r>
              <a:rPr lang="fr-FR" sz="2000" u="sng" dirty="0">
                <a:solidFill>
                  <a:srgbClr val="0000FF"/>
                </a:solidFill>
                <a:latin typeface="Times New Roman" panose="02020603050405020304" pitchFamily="18" charset="0"/>
                <a:ea typeface="Times New Roman" panose="02020603050405020304" pitchFamily="18" charset="0"/>
                <a:hlinkClick r:id="rId3"/>
              </a:rPr>
              <a:t>.fr</a:t>
            </a:r>
            <a:r>
              <a:rPr lang="fr-FR" sz="2000" u="sng" dirty="0">
                <a:solidFill>
                  <a:srgbClr val="0000FF"/>
                </a:solidFill>
                <a:latin typeface="Times New Roman" panose="02020603050405020304" pitchFamily="18" charset="0"/>
                <a:ea typeface="Times New Roman" panose="02020603050405020304" pitchFamily="18" charset="0"/>
              </a:rPr>
              <a:t> </a:t>
            </a:r>
            <a:r>
              <a:rPr lang="fr-FR" sz="2000" dirty="0">
                <a:latin typeface="+mn-lt"/>
                <a:ea typeface="Times New Roman" panose="02020603050405020304" pitchFamily="18" charset="0"/>
              </a:rPr>
              <a:t>ou au niveau local, Michelle </a:t>
            </a:r>
            <a:r>
              <a:rPr lang="fr-FR" sz="2000" dirty="0" err="1">
                <a:latin typeface="+mn-lt"/>
                <a:ea typeface="Times New Roman" panose="02020603050405020304" pitchFamily="18" charset="0"/>
              </a:rPr>
              <a:t>Goyon</a:t>
            </a:r>
            <a:r>
              <a:rPr lang="fr-FR" sz="2000" dirty="0">
                <a:latin typeface="+mn-lt"/>
                <a:ea typeface="Times New Roman" panose="02020603050405020304" pitchFamily="18" charset="0"/>
              </a:rPr>
              <a:t> : mitigoyon01@gmail,com</a:t>
            </a:r>
            <a:endParaRPr lang="fr-FR" sz="2000" dirty="0">
              <a:latin typeface="+mn-lt"/>
            </a:endParaRPr>
          </a:p>
        </p:txBody>
      </p:sp>
      <p:pic>
        <p:nvPicPr>
          <p:cNvPr id="1026" name="Picture 2">
            <a:extLst>
              <a:ext uri="{FF2B5EF4-FFF2-40B4-BE49-F238E27FC236}">
                <a16:creationId xmlns:a16="http://schemas.microsoft.com/office/drawing/2014/main" id="{49895592-92F8-4CBD-9E8C-F08E4AE91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449" y="10751216"/>
            <a:ext cx="1167665" cy="116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9622EFE3-AF71-41F6-94DD-423AE78D46B8}"/>
              </a:ext>
            </a:extLst>
          </p:cNvPr>
          <p:cNvPicPr>
            <a:picLocks noChangeAspect="1"/>
          </p:cNvPicPr>
          <p:nvPr/>
        </p:nvPicPr>
        <p:blipFill>
          <a:blip r:embed="rId5"/>
          <a:stretch>
            <a:fillRect/>
          </a:stretch>
        </p:blipFill>
        <p:spPr>
          <a:xfrm>
            <a:off x="-263216" y="114087"/>
            <a:ext cx="6889722" cy="1210731"/>
          </a:xfrm>
          <a:prstGeom prst="rect">
            <a:avLst/>
          </a:prstGeom>
          <a:effectLst>
            <a:glow rad="127000">
              <a:srgbClr val="FF0000"/>
            </a:glow>
            <a:reflection blurRad="6350" stA="50000" endA="300" endPos="55500" dist="101600" dir="5400000" sy="-100000" algn="bl" rotWithShape="0"/>
          </a:effectLst>
          <a:scene3d>
            <a:camera prst="perspectiveLeft"/>
            <a:lightRig rig="threePt" dir="t"/>
          </a:scene3d>
        </p:spPr>
      </p:pic>
      <p:sp>
        <p:nvSpPr>
          <p:cNvPr id="10" name="ZoneTexte 9">
            <a:extLst>
              <a:ext uri="{FF2B5EF4-FFF2-40B4-BE49-F238E27FC236}">
                <a16:creationId xmlns:a16="http://schemas.microsoft.com/office/drawing/2014/main" id="{FCB98FD5-D8C2-4ED0-B82E-F6C222D7B0CF}"/>
              </a:ext>
            </a:extLst>
          </p:cNvPr>
          <p:cNvSpPr txBox="1"/>
          <p:nvPr/>
        </p:nvSpPr>
        <p:spPr>
          <a:xfrm>
            <a:off x="2139043" y="35978"/>
            <a:ext cx="3668484" cy="1077218"/>
          </a:xfrm>
          <a:prstGeom prst="rect">
            <a:avLst/>
          </a:prstGeom>
          <a:noFill/>
        </p:spPr>
        <p:txBody>
          <a:bodyPr wrap="square">
            <a:spAutoFit/>
          </a:bodyPr>
          <a:lstStyle/>
          <a:p>
            <a:r>
              <a:rPr lang="fr-FR" sz="3200" b="1" dirty="0">
                <a:solidFill>
                  <a:srgbClr val="FF0000"/>
                </a:solidFill>
              </a:rPr>
              <a:t>Tiques et Maladie de Lyme (suite)</a:t>
            </a:r>
            <a:endParaRPr lang="fr-FR" dirty="0"/>
          </a:p>
        </p:txBody>
      </p:sp>
      <p:pic>
        <p:nvPicPr>
          <p:cNvPr id="22" name="Image 21">
            <a:extLst>
              <a:ext uri="{FF2B5EF4-FFF2-40B4-BE49-F238E27FC236}">
                <a16:creationId xmlns:a16="http://schemas.microsoft.com/office/drawing/2014/main" id="{0DC313AB-0088-4A2C-A2D4-9EEA7067B4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612438"/>
            <a:ext cx="1436914" cy="1218190"/>
          </a:xfrm>
          <a:prstGeom prst="rect">
            <a:avLst/>
          </a:prstGeom>
        </p:spPr>
      </p:pic>
    </p:spTree>
    <p:extLst>
      <p:ext uri="{BB962C8B-B14F-4D97-AF65-F5344CB8AC3E}">
        <p14:creationId xmlns:p14="http://schemas.microsoft.com/office/powerpoint/2010/main" val="219965434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TotalTime>
  <Words>581</Words>
  <Application>Microsoft Office PowerPoint</Application>
  <PresentationFormat>Grand écran</PresentationFormat>
  <Paragraphs>23</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Times New Roman</vt:lpstr>
      <vt:lpstr>Thème Office</vt:lpstr>
      <vt:lpstr>                                  </vt:lpstr>
      <vt:lpstr>                          Précautions à prendre                     * préférez les vêtements longs et couvrants (en mettant le pantalon dans les chaussettes) et les chaussures fermées  afin d’éviter que les tiques se fixent sur la peau  *  utilisez des répulsifs pour les vêtements et pour la peau * évitez les herbes hautes  * s’inspecter systématiquement l’ensemble du corps après un contact avec la nature et le lendemain, en utilisant un miroir. Les tiques aiment les endroits chauds et humides (cuir chevelu, plis, parties génitales, dos).                          Que faire en cas de piqure ?                           La tique doit être extraite à l’aide d’un crochet                           spécifique, sans mettre de produit (pas                           d’éther, huiles essentielles …)   il faut glisser le                           crochet entre la peau et la tique, puis tourner                           le crochet doucement ; après extraction, désinfectez la zone de piqûre et vos mains avec un antiseptique. Notez la date de la piqûre dans votre carnet de santé, prenez en photo l’érythème migrant s’il apparait. Il est conseillé de faire un signalement sur le site CITIQUE https://citique.fr                                            Se soigner Consultez un médecin si une manifestation cutanée ou des symptômes apparaissent ; vous pouvez avoir été piqué sans le savoir. Plus le traitement débute rapidement, plus il est efficace.  Pour plus d’informations, contacter Lym’pact,  association de prévention des maladies vectorielles à tiques agrée par le Ministère de la Santé   www.lympact.fr ou au niveau local, Michelle Goyon : mitigoyon01@gmail,com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Michelle GOYON</dc:creator>
  <cp:lastModifiedBy>Michelle GOYON</cp:lastModifiedBy>
  <cp:revision>62</cp:revision>
  <dcterms:created xsi:type="dcterms:W3CDTF">2020-10-25T05:29:07Z</dcterms:created>
  <dcterms:modified xsi:type="dcterms:W3CDTF">2021-06-07T05:54:24Z</dcterms:modified>
</cp:coreProperties>
</file>